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34"/>
  </p:notesMasterIdLst>
  <p:handoutMasterIdLst>
    <p:handoutMasterId r:id="rId35"/>
  </p:handoutMasterIdLst>
  <p:sldIdLst>
    <p:sldId id="284" r:id="rId2"/>
    <p:sldId id="288" r:id="rId3"/>
    <p:sldId id="256" r:id="rId4"/>
    <p:sldId id="267" r:id="rId5"/>
    <p:sldId id="268" r:id="rId6"/>
    <p:sldId id="282" r:id="rId7"/>
    <p:sldId id="257" r:id="rId8"/>
    <p:sldId id="259" r:id="rId9"/>
    <p:sldId id="260" r:id="rId10"/>
    <p:sldId id="261" r:id="rId11"/>
    <p:sldId id="266" r:id="rId12"/>
    <p:sldId id="262" r:id="rId13"/>
    <p:sldId id="263" r:id="rId14"/>
    <p:sldId id="264" r:id="rId15"/>
    <p:sldId id="283" r:id="rId16"/>
    <p:sldId id="285" r:id="rId17"/>
    <p:sldId id="287" r:id="rId18"/>
    <p:sldId id="295" r:id="rId19"/>
    <p:sldId id="289" r:id="rId20"/>
    <p:sldId id="312" r:id="rId21"/>
    <p:sldId id="304" r:id="rId22"/>
    <p:sldId id="305" r:id="rId23"/>
    <p:sldId id="313" r:id="rId24"/>
    <p:sldId id="306" r:id="rId25"/>
    <p:sldId id="314" r:id="rId26"/>
    <p:sldId id="307" r:id="rId27"/>
    <p:sldId id="315" r:id="rId28"/>
    <p:sldId id="308" r:id="rId29"/>
    <p:sldId id="309" r:id="rId30"/>
    <p:sldId id="316" r:id="rId31"/>
    <p:sldId id="317" r:id="rId32"/>
    <p:sldId id="31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794"/>
  </p:normalViewPr>
  <p:slideViewPr>
    <p:cSldViewPr snapToGrid="0" showGuides="1">
      <p:cViewPr varScale="1">
        <p:scale>
          <a:sx n="102" d="100"/>
          <a:sy n="102" d="100"/>
        </p:scale>
        <p:origin x="896" y="168"/>
      </p:cViewPr>
      <p:guideLst>
        <p:guide orient="horz" pos="2160"/>
        <p:guide pos="3840"/>
        <p:guide orient="horz" pos="39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3787-D225-4F78-8E71-4DD8FC1EC8F1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B2D29-8AC0-4FB1-933D-AD24ECC4354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40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625E-096F-494B-B7CE-A49E276A3A39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C895-EB1C-4157-9E46-0DF3298BA9C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6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3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12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927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36AC-4807-4E91-B671-F9B91617C7B3}" type="datetime1">
              <a:rPr lang="en-US" smtClean="0"/>
              <a:t>3/21/23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7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071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ED287B1-10B2-498E-AB88-8F08CA169E5C}" type="datetime1">
              <a:rPr lang="en-US" smtClean="0"/>
              <a:pPr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475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3/21/23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203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3/21/23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810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3/21/23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11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92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3/21/23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040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7B1-10B2-498E-AB88-8F08CA169E5C}" type="datetime1">
              <a:rPr lang="en-US" smtClean="0"/>
              <a:pPr/>
              <a:t>3/21/23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896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ED287B1-10B2-498E-AB88-8F08CA169E5C}" type="datetime1">
              <a:rPr lang="en-US" smtClean="0"/>
              <a:pPr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864" userDrawn="1">
          <p15:clr>
            <a:srgbClr val="F26B43"/>
          </p15:clr>
        </p15:guide>
        <p15:guide id="4" pos="67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3619" y="490073"/>
            <a:ext cx="6418113" cy="3755953"/>
          </a:xfrm>
        </p:spPr>
        <p:txBody>
          <a:bodyPr rtlCol="0">
            <a:normAutofit fontScale="90000"/>
          </a:bodyPr>
          <a:lstStyle/>
          <a:p>
            <a:pPr rtl="0"/>
            <a:r>
              <a:rPr lang="fr" b="1" dirty="0"/>
              <a:t>APPLICATION  DE GESTION HOTELIERE</a:t>
            </a:r>
            <a:endParaRPr lang="fr" sz="8000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2653" y="4325112"/>
            <a:ext cx="6269347" cy="1021498"/>
          </a:xfrm>
        </p:spPr>
        <p:txBody>
          <a:bodyPr rtlCol="0">
            <a:noAutofit/>
          </a:bodyPr>
          <a:lstStyle/>
          <a:p>
            <a:pPr rtl="0"/>
            <a:r>
              <a:rPr lang="f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Khadim Gueye</a:t>
            </a:r>
          </a:p>
          <a:p>
            <a:pPr rtl="0"/>
            <a:r>
              <a:rPr lang="f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Idrissa Massaly</a:t>
            </a:r>
          </a:p>
          <a:p>
            <a:pPr rtl="0"/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Mouhamed Mor Faye</a:t>
            </a:r>
          </a:p>
          <a:p>
            <a:pPr rtl="0"/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Bacar imane</a:t>
            </a:r>
            <a:endParaRPr lang="f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5D4C70-51C2-0C0B-BC3B-108A16F9E413}"/>
              </a:ext>
            </a:extLst>
          </p:cNvPr>
          <p:cNvSpPr txBox="1"/>
          <p:nvPr/>
        </p:nvSpPr>
        <p:spPr>
          <a:xfrm>
            <a:off x="5058888" y="3876695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7C8935-E951-A562-69BC-6CE460A7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096" y="0"/>
            <a:ext cx="55868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C588768-BFC7-7BA4-9EC8-42470EAC1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7" b="8210"/>
          <a:stretch/>
        </p:blipFill>
        <p:spPr>
          <a:xfrm>
            <a:off x="2161573" y="377791"/>
            <a:ext cx="7021830" cy="61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5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1E4B3B6-739F-4463-EF01-A07F60755BB1}"/>
              </a:ext>
            </a:extLst>
          </p:cNvPr>
          <p:cNvSpPr txBox="1"/>
          <p:nvPr/>
        </p:nvSpPr>
        <p:spPr>
          <a:xfrm>
            <a:off x="401855" y="178415"/>
            <a:ext cx="9983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et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ajoutez celle de votre choix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. Vous devrez surement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télécharger une version Android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 pour que cette dernière puisse être crée.</a:t>
            </a: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8890AA-CDDD-4A8C-E17A-A3851680C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3"/>
          <a:stretch/>
        </p:blipFill>
        <p:spPr>
          <a:xfrm>
            <a:off x="680988" y="1109700"/>
            <a:ext cx="9800924" cy="452177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DCB50DE-1E23-56B9-EB56-2EDADA6E9990}"/>
              </a:ext>
            </a:extLst>
          </p:cNvPr>
          <p:cNvSpPr txBox="1"/>
          <p:nvPr/>
        </p:nvSpPr>
        <p:spPr>
          <a:xfrm>
            <a:off x="680988" y="5631474"/>
            <a:ext cx="10683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Vous pourrez désormais la 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lancer en appuyant sur le bouton </a:t>
            </a:r>
            <a:r>
              <a:rPr lang="fr-FR" sz="2800" b="1" i="0" dirty="0" err="1">
                <a:solidFill>
                  <a:srgbClr val="1C1D1F"/>
                </a:solidFill>
                <a:effectLst/>
                <a:latin typeface="udemy sans"/>
              </a:rPr>
              <a:t>play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 du </a:t>
            </a:r>
            <a:r>
              <a:rPr lang="fr-FR" sz="2800" b="1" i="0" dirty="0" err="1">
                <a:solidFill>
                  <a:srgbClr val="1C1D1F"/>
                </a:solidFill>
                <a:effectLst/>
                <a:latin typeface="udemy sans"/>
              </a:rPr>
              <a:t>avd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 manager.</a:t>
            </a:r>
            <a:endParaRPr lang="fr-FR" sz="2800" b="0" i="0" dirty="0">
              <a:solidFill>
                <a:srgbClr val="1C1D1F"/>
              </a:solidFill>
              <a:effectLst/>
              <a:latin typeface="udemy sans"/>
            </a:endParaRPr>
          </a:p>
        </p:txBody>
      </p:sp>
    </p:spTree>
    <p:extLst>
      <p:ext uri="{BB962C8B-B14F-4D97-AF65-F5344CB8AC3E}">
        <p14:creationId xmlns:p14="http://schemas.microsoft.com/office/powerpoint/2010/main" val="2825189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C12F358-839B-77D5-5481-F63805C67689}"/>
              </a:ext>
            </a:extLst>
          </p:cNvPr>
          <p:cNvSpPr txBox="1"/>
          <p:nvPr/>
        </p:nvSpPr>
        <p:spPr>
          <a:xfrm>
            <a:off x="825365" y="111036"/>
            <a:ext cx="9839425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fr-FR" sz="2200" dirty="0">
                <a:solidFill>
                  <a:srgbClr val="1C1D1F"/>
                </a:solidFill>
                <a:latin typeface="udemy sans"/>
              </a:rPr>
              <a:t>Puis allez dans </a:t>
            </a:r>
            <a:r>
              <a:rPr lang="fr-FR" sz="2200" b="1" dirty="0">
                <a:solidFill>
                  <a:srgbClr val="1C1D1F"/>
                </a:solidFill>
                <a:latin typeface="udemy sans"/>
              </a:rPr>
              <a:t>plugins</a:t>
            </a:r>
            <a:r>
              <a:rPr lang="fr-FR" sz="2200" dirty="0">
                <a:solidFill>
                  <a:srgbClr val="1C1D1F"/>
                </a:solidFill>
                <a:latin typeface="udemy sans"/>
              </a:rPr>
              <a:t>, </a:t>
            </a:r>
            <a:r>
              <a:rPr lang="fr-FR" sz="2200" b="1" dirty="0">
                <a:solidFill>
                  <a:srgbClr val="1C1D1F"/>
                </a:solidFill>
                <a:latin typeface="udemy sans"/>
              </a:rPr>
              <a:t>marketplace</a:t>
            </a:r>
            <a:r>
              <a:rPr lang="fr-FR" sz="2200" dirty="0">
                <a:solidFill>
                  <a:srgbClr val="1C1D1F"/>
                </a:solidFill>
                <a:latin typeface="udemy sans"/>
              </a:rPr>
              <a:t> et </a:t>
            </a:r>
            <a:r>
              <a:rPr lang="fr-FR" sz="2200" b="1" dirty="0">
                <a:solidFill>
                  <a:srgbClr val="1C1D1F"/>
                </a:solidFill>
                <a:latin typeface="udemy sans"/>
              </a:rPr>
              <a:t>installez flutter puis Dart.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fr-FR" sz="2200" dirty="0">
                <a:solidFill>
                  <a:srgbClr val="1C1D1F"/>
                </a:solidFill>
                <a:latin typeface="udemy sans"/>
              </a:rPr>
              <a:t>Redémarrez Android Studio</a:t>
            </a:r>
          </a:p>
        </p:txBody>
      </p:sp>
    </p:spTree>
    <p:extLst>
      <p:ext uri="{BB962C8B-B14F-4D97-AF65-F5344CB8AC3E}">
        <p14:creationId xmlns:p14="http://schemas.microsoft.com/office/powerpoint/2010/main" val="3775858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12E29C-B189-AE12-761A-ECF1B22D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327" y="2647892"/>
            <a:ext cx="9627346" cy="3996176"/>
          </a:xfrm>
        </p:spPr>
        <p:txBody>
          <a:bodyPr>
            <a:normAutofit/>
          </a:bodyPr>
          <a:lstStyle/>
          <a:p>
            <a:pPr algn="l"/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Sur l'écran d'accueil, faire un Command + shift + P </a:t>
            </a:r>
          </a:p>
          <a:p>
            <a:pPr algn="l"/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Créons donc un nouveau projet</a:t>
            </a:r>
            <a:r>
              <a:rPr lang="fr-FR" sz="2800" dirty="0">
                <a:solidFill>
                  <a:srgbClr val="1C1D1F"/>
                </a:solidFill>
                <a:latin typeface="udemy sans"/>
              </a:rPr>
              <a:t> flutter , choisir application après donner un nom au projet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.</a:t>
            </a:r>
          </a:p>
          <a:p>
            <a:pPr algn="l"/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Au bout de quelques minutes on voit nos fichiers se télécharger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A6D9824-03B3-797E-60A3-6C344540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fr-FR" dirty="0"/>
              <a:t>	    Utilisation de VS CODE </a:t>
            </a:r>
          </a:p>
        </p:txBody>
      </p:sp>
    </p:spTree>
    <p:extLst>
      <p:ext uri="{BB962C8B-B14F-4D97-AF65-F5344CB8AC3E}">
        <p14:creationId xmlns:p14="http://schemas.microsoft.com/office/powerpoint/2010/main" val="36069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358FF7-F628-1689-13BD-01B85A04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011" y="954740"/>
            <a:ext cx="11765589" cy="575534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FA4E952-866B-DD5B-A75F-F07E6B1BBCCF}"/>
              </a:ext>
            </a:extLst>
          </p:cNvPr>
          <p:cNvSpPr txBox="1"/>
          <p:nvPr/>
        </p:nvSpPr>
        <p:spPr>
          <a:xfrm>
            <a:off x="363072" y="416858"/>
            <a:ext cx="75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on voit notre application qui s’est bien chargée</a:t>
            </a:r>
          </a:p>
        </p:txBody>
      </p:sp>
    </p:spTree>
    <p:extLst>
      <p:ext uri="{BB962C8B-B14F-4D97-AF65-F5344CB8AC3E}">
        <p14:creationId xmlns:p14="http://schemas.microsoft.com/office/powerpoint/2010/main" val="64549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E6446-1D2A-0772-595D-AFA3EA73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05" y="731829"/>
            <a:ext cx="9366325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Mise à jour du chemin PATH (Windows)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DEA186-FDA9-03B3-DD83-59963E8C6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105" y="1982405"/>
            <a:ext cx="10905424" cy="43313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Pour pouvoir utiliser Flutter dans la console Windows classique:</a:t>
            </a:r>
          </a:p>
          <a:p>
            <a:pPr algn="l">
              <a:buFont typeface="+mj-lt"/>
              <a:buAutoNum type="arabicPeriod"/>
            </a:pP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Dans la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barre de démarrage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, cherchez: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 modifiez vos variables d'environnement</a:t>
            </a:r>
          </a:p>
          <a:p>
            <a:pPr algn="l">
              <a:buFont typeface="+mj-lt"/>
              <a:buAutoNum type="arabicPeriod"/>
            </a:pP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Sélectionnez la variable Path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. Vous devriez avoir déjà une variable existante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. Utilisez un point virgule (;) a la fin de cette variable pour ajouter le chemin de flutter</a:t>
            </a:r>
          </a:p>
          <a:p>
            <a:pPr algn="l">
              <a:buFont typeface="+mj-lt"/>
              <a:buAutoNum type="arabicPeriod"/>
            </a:pP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Retournez dans votre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dossier Flutter et entrez dans le dossier bin</a:t>
            </a:r>
          </a:p>
          <a:p>
            <a:pPr algn="l">
              <a:buFont typeface="+mj-lt"/>
              <a:buAutoNum type="arabicPeriod"/>
            </a:pP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Copiez ce chemin et collez 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le après le point virgule</a:t>
            </a:r>
          </a:p>
          <a:p>
            <a:pPr algn="l">
              <a:buFont typeface="+mj-lt"/>
              <a:buAutoNum type="arabicPeriod"/>
            </a:pP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Si une console est en route </a:t>
            </a:r>
            <a:r>
              <a:rPr lang="fr-FR" sz="2400" b="1" dirty="0" err="1">
                <a:solidFill>
                  <a:srgbClr val="1C1D1F"/>
                </a:solidFill>
                <a:latin typeface="udemy sans"/>
              </a:rPr>
              <a:t>P</a:t>
            </a:r>
            <a:r>
              <a:rPr lang="fr-FR" sz="2400" b="1" i="0" dirty="0" err="1">
                <a:solidFill>
                  <a:srgbClr val="1C1D1F"/>
                </a:solidFill>
                <a:effectLst/>
                <a:latin typeface="udemy sans"/>
              </a:rPr>
              <a:t>owershell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 ou autre, fermez la et réouvrez la</a:t>
            </a:r>
          </a:p>
          <a:p>
            <a:pPr algn="l">
              <a:buFont typeface="+mj-lt"/>
              <a:buAutoNum type="arabicPeriod"/>
            </a:pP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Tapez flutter dans la ligne de commande</a:t>
            </a:r>
          </a:p>
          <a:p>
            <a:pPr algn="l">
              <a:buFont typeface="+mj-lt"/>
              <a:buAutoNum type="arabicPeriod"/>
            </a:pP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Un texte </a:t>
            </a:r>
            <a:r>
              <a:rPr lang="fr-FR" sz="2400" b="1" i="0" dirty="0" err="1">
                <a:solidFill>
                  <a:srgbClr val="1C1D1F"/>
                </a:solidFill>
                <a:effectLst/>
                <a:latin typeface="udemy sans"/>
              </a:rPr>
              <a:t>welcome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 to flutter 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devrait apparaître</a:t>
            </a:r>
          </a:p>
          <a:p>
            <a:pPr algn="l">
              <a:buFont typeface="+mj-lt"/>
              <a:buAutoNum type="arabicPeriod"/>
            </a:pP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Nous pourrons lancer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flutter </a:t>
            </a:r>
            <a:r>
              <a:rPr lang="fr-FR" sz="2400" b="1" i="0" dirty="0" err="1">
                <a:solidFill>
                  <a:srgbClr val="1C1D1F"/>
                </a:solidFill>
                <a:effectLst/>
                <a:latin typeface="udemy sans"/>
              </a:rPr>
              <a:t>doctor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 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juste après</a:t>
            </a:r>
          </a:p>
          <a:p>
            <a:pPr marL="0" indent="0">
              <a:buNone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055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544872-59AA-5BC0-0B7F-786C14F9B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207" y="2271561"/>
            <a:ext cx="8825658" cy="1610669"/>
          </a:xfrm>
        </p:spPr>
        <p:txBody>
          <a:bodyPr>
            <a:normAutofit fontScale="90000"/>
          </a:bodyPr>
          <a:lstStyle/>
          <a:p>
            <a:r>
              <a:rPr lang="fr-FR" dirty="0"/>
              <a:t>Lancement de notre application</a:t>
            </a:r>
          </a:p>
        </p:txBody>
      </p:sp>
    </p:spTree>
    <p:extLst>
      <p:ext uri="{BB962C8B-B14F-4D97-AF65-F5344CB8AC3E}">
        <p14:creationId xmlns:p14="http://schemas.microsoft.com/office/powerpoint/2010/main" val="397192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5265D76-700D-3EEF-45F8-5B8D00F013A7}"/>
              </a:ext>
            </a:extLst>
          </p:cNvPr>
          <p:cNvSpPr txBox="1"/>
          <p:nvPr/>
        </p:nvSpPr>
        <p:spPr>
          <a:xfrm>
            <a:off x="766482" y="2854399"/>
            <a:ext cx="4262718" cy="1754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S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L’application de gestion hôtelière permet comme son nom de gérer un hôtel. Dans notre application mobile nous avons essayé d’implémenter les différentes fonctionnalités qui sont :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9558D5-A6F8-D412-5A08-C4BEA589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80" y="0"/>
            <a:ext cx="3168981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59B7532-17FB-36CA-B8C8-0F1CE9AD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03265"/>
            <a:ext cx="1678488" cy="14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3063F96-AB99-D804-7714-52EAA9994476}"/>
              </a:ext>
            </a:extLst>
          </p:cNvPr>
          <p:cNvSpPr txBox="1"/>
          <p:nvPr/>
        </p:nvSpPr>
        <p:spPr>
          <a:xfrm>
            <a:off x="1766170" y="2004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D468E4C-8705-B0EC-BF61-C7EA57208E1E}"/>
              </a:ext>
            </a:extLst>
          </p:cNvPr>
          <p:cNvSpPr txBox="1">
            <a:spLocks/>
          </p:cNvSpPr>
          <p:nvPr/>
        </p:nvSpPr>
        <p:spPr>
          <a:xfrm>
            <a:off x="1013441" y="1609875"/>
            <a:ext cx="8825658" cy="2677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Réalisation du menu principal</a:t>
            </a:r>
          </a:p>
        </p:txBody>
      </p:sp>
    </p:spTree>
    <p:extLst>
      <p:ext uri="{BB962C8B-B14F-4D97-AF65-F5344CB8AC3E}">
        <p14:creationId xmlns:p14="http://schemas.microsoft.com/office/powerpoint/2010/main" val="330543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6FC0383-1EE5-B9E7-9722-56091936E1A1}"/>
              </a:ext>
            </a:extLst>
          </p:cNvPr>
          <p:cNvSpPr txBox="1"/>
          <p:nvPr/>
        </p:nvSpPr>
        <p:spPr>
          <a:xfrm>
            <a:off x="1734485" y="2873829"/>
            <a:ext cx="436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Voici le menu principal de l’application</a:t>
            </a:r>
          </a:p>
        </p:txBody>
      </p:sp>
      <p:pic>
        <p:nvPicPr>
          <p:cNvPr id="5" name="Image 4" descr="Une image contenant texte, Appareils électroniques&#10;&#10;Description générée automatiquement">
            <a:extLst>
              <a:ext uri="{FF2B5EF4-FFF2-40B4-BE49-F238E27FC236}">
                <a16:creationId xmlns:a16="http://schemas.microsoft.com/office/drawing/2014/main" id="{D2A79F9A-D780-6EFA-F0FE-483D3F77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CCFE2-F0F5-803E-8697-D08ACE8F9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379" y="785617"/>
            <a:ext cx="9366325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RESUME DE LA SEMAINE DU 30 JANVIER  AU 5 FEVRIER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8BAAF6-B563-AB0C-0150-5F97D6A8C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11" y="2337099"/>
            <a:ext cx="9390977" cy="3508977"/>
          </a:xfrm>
        </p:spPr>
        <p:txBody>
          <a:bodyPr>
            <a:normAutofit fontScale="70000" lnSpcReduction="20000"/>
          </a:bodyPr>
          <a:lstStyle/>
          <a:p>
            <a:r>
              <a:rPr lang="fr-FR" sz="2600" dirty="0"/>
              <a:t>On a pu tous installer l’environnement de flutter</a:t>
            </a:r>
          </a:p>
          <a:p>
            <a:r>
              <a:rPr lang="fr-FR" sz="2600" dirty="0"/>
              <a:t>Mais pour la connexion avec clé pour l’API REST , nous avons eu quelques soucis  , cela marche en local mais ne marche pas pour le </a:t>
            </a:r>
            <a:r>
              <a:rPr lang="fr-FR" sz="2600" dirty="0" err="1"/>
              <a:t>dolibarr</a:t>
            </a:r>
            <a:r>
              <a:rPr lang="fr-FR" sz="2600" dirty="0"/>
              <a:t> hébergé(</a:t>
            </a:r>
            <a:r>
              <a:rPr lang="fr-FR" sz="2600" b="1" dirty="0"/>
              <a:t>Access control </a:t>
            </a:r>
            <a:r>
              <a:rPr lang="fr-FR" sz="2600" b="1" dirty="0" err="1"/>
              <a:t>origin</a:t>
            </a:r>
            <a:r>
              <a:rPr lang="fr-FR" sz="2600" dirty="0"/>
              <a:t>).</a:t>
            </a:r>
          </a:p>
          <a:p>
            <a:pPr marL="68580" indent="0">
              <a:buNone/>
            </a:pPr>
            <a:endParaRPr lang="fr-FR" sz="2600" dirty="0"/>
          </a:p>
          <a:p>
            <a:r>
              <a:rPr lang="fr-FR" sz="2600" dirty="0"/>
              <a:t>nous avons aussi essayer de nous connecter a partir de mysql1 de </a:t>
            </a:r>
            <a:r>
              <a:rPr lang="fr-FR" sz="2600" dirty="0" err="1"/>
              <a:t>dart</a:t>
            </a:r>
            <a:r>
              <a:rPr lang="fr-FR" sz="2600" dirty="0"/>
              <a:t> mais cela n’a pas marcher.</a:t>
            </a:r>
          </a:p>
          <a:p>
            <a:pPr marL="68580" indent="0">
              <a:buNone/>
            </a:pPr>
            <a:r>
              <a:rPr lang="fr-FR" sz="2600" dirty="0"/>
              <a:t>Nous avons passé le week-end a vouloir régler ces problèmes sans succès.</a:t>
            </a:r>
          </a:p>
          <a:p>
            <a:pPr marL="68580" indent="0">
              <a:buNone/>
            </a:pPr>
            <a:r>
              <a:rPr lang="fr-FR" sz="2600" dirty="0"/>
              <a:t>Nous avons découvert qu’on pouvais créer notre propre api dans </a:t>
            </a:r>
            <a:r>
              <a:rPr lang="fr-FR" sz="2600" dirty="0" err="1"/>
              <a:t>dolibarr</a:t>
            </a:r>
            <a:r>
              <a:rPr lang="fr-FR" sz="2600" dirty="0"/>
              <a:t>. Nous allons exploiter cela dans la prochaine semaine tout en essayant de démarrer la conception en locale d’abord puis en distant.</a:t>
            </a:r>
          </a:p>
          <a:p>
            <a:pPr marL="68580" indent="0">
              <a:buNone/>
            </a:pPr>
            <a:r>
              <a:rPr lang="fr-FR" sz="2600" dirty="0"/>
              <a:t> Nous voulons nous concentrer sur le </a:t>
            </a:r>
            <a:r>
              <a:rPr lang="fr-FR" sz="2600" dirty="0" err="1"/>
              <a:t>back-end</a:t>
            </a:r>
            <a:r>
              <a:rPr lang="fr-FR" sz="2600" dirty="0"/>
              <a:t> avec la connexion par API et directement sur la base de donnée  plutôt que sur le front–end.</a:t>
            </a:r>
          </a:p>
          <a:p>
            <a:pPr marL="68580" indent="0">
              <a:buNone/>
            </a:pPr>
            <a:endParaRPr lang="fr-FR" dirty="0"/>
          </a:p>
          <a:p>
            <a:pPr marL="6858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678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3063F96-AB99-D804-7714-52EAA9994476}"/>
              </a:ext>
            </a:extLst>
          </p:cNvPr>
          <p:cNvSpPr txBox="1"/>
          <p:nvPr/>
        </p:nvSpPr>
        <p:spPr>
          <a:xfrm>
            <a:off x="1766170" y="2004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800CC2-FF0B-14BA-ACF0-7722DECCE4D2}"/>
              </a:ext>
            </a:extLst>
          </p:cNvPr>
          <p:cNvSpPr txBox="1"/>
          <p:nvPr/>
        </p:nvSpPr>
        <p:spPr>
          <a:xfrm>
            <a:off x="3231715" y="3081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D468E4C-8705-B0EC-BF61-C7EA57208E1E}"/>
              </a:ext>
            </a:extLst>
          </p:cNvPr>
          <p:cNvSpPr txBox="1">
            <a:spLocks/>
          </p:cNvSpPr>
          <p:nvPr/>
        </p:nvSpPr>
        <p:spPr>
          <a:xfrm>
            <a:off x="1013441" y="1609875"/>
            <a:ext cx="8825658" cy="2677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Réalisation du module: Gestion </a:t>
            </a:r>
            <a:r>
              <a:rPr lang="fr-FR" b="1" dirty="0" err="1"/>
              <a:t>Hotel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33654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95729B8-4AEC-7785-2C4C-AD92DA747D11}"/>
              </a:ext>
            </a:extLst>
          </p:cNvPr>
          <p:cNvSpPr txBox="1"/>
          <p:nvPr/>
        </p:nvSpPr>
        <p:spPr>
          <a:xfrm>
            <a:off x="1472540" y="1670530"/>
            <a:ext cx="4429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-La gestion de l’hôtel </a:t>
            </a:r>
            <a:r>
              <a:rPr lang="fr-S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Dans laquelle on aura la possible de voir les informations de l’hôtel , de modifier le nom de l’hôtel ainsi que les tarifs. On peut également réinitialiser l’hôtel.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39A87E-65E9-22CC-08E2-5DEC727F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814" y="0"/>
            <a:ext cx="3789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12ECEB-4AD8-EA4D-3845-4697EA13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36" y="0"/>
            <a:ext cx="3168981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A9700F5-2B9C-81B0-24D9-79D548E9DC37}"/>
              </a:ext>
            </a:extLst>
          </p:cNvPr>
          <p:cNvSpPr txBox="1"/>
          <p:nvPr/>
        </p:nvSpPr>
        <p:spPr>
          <a:xfrm>
            <a:off x="2042556" y="2505694"/>
            <a:ext cx="380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page de modification de l’</a:t>
            </a:r>
            <a:r>
              <a:rPr lang="fr-FR" dirty="0" err="1"/>
              <a:t>hotel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14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3063F96-AB99-D804-7714-52EAA9994476}"/>
              </a:ext>
            </a:extLst>
          </p:cNvPr>
          <p:cNvSpPr txBox="1"/>
          <p:nvPr/>
        </p:nvSpPr>
        <p:spPr>
          <a:xfrm>
            <a:off x="1766170" y="2004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800CC2-FF0B-14BA-ACF0-7722DECCE4D2}"/>
              </a:ext>
            </a:extLst>
          </p:cNvPr>
          <p:cNvSpPr txBox="1"/>
          <p:nvPr/>
        </p:nvSpPr>
        <p:spPr>
          <a:xfrm>
            <a:off x="3231715" y="3081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D468E4C-8705-B0EC-BF61-C7EA57208E1E}"/>
              </a:ext>
            </a:extLst>
          </p:cNvPr>
          <p:cNvSpPr txBox="1">
            <a:spLocks/>
          </p:cNvSpPr>
          <p:nvPr/>
        </p:nvSpPr>
        <p:spPr>
          <a:xfrm>
            <a:off x="1013441" y="1609875"/>
            <a:ext cx="8825658" cy="2677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Réalisation du module: Gestion Client</a:t>
            </a:r>
          </a:p>
        </p:txBody>
      </p:sp>
    </p:spTree>
    <p:extLst>
      <p:ext uri="{BB962C8B-B14F-4D97-AF65-F5344CB8AC3E}">
        <p14:creationId xmlns:p14="http://schemas.microsoft.com/office/powerpoint/2010/main" val="241712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3F0A017-6C9F-8C37-D136-FED91DE87ECF}"/>
              </a:ext>
            </a:extLst>
          </p:cNvPr>
          <p:cNvSpPr txBox="1"/>
          <p:nvPr/>
        </p:nvSpPr>
        <p:spPr>
          <a:xfrm>
            <a:off x="1371601" y="1615044"/>
            <a:ext cx="47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-La gestion des clients </a:t>
            </a:r>
            <a:r>
              <a:rPr lang="fr-S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Dans laquelle on verra les client sortant au même jour , ceux qui ont réservé , ceux étant dans l’hôtel , et enfin la possibilité d’en supprimer un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B49636-546C-657E-3BCB-540CCB4DF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019" y="0"/>
            <a:ext cx="3309257" cy="711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9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3063F96-AB99-D804-7714-52EAA9994476}"/>
              </a:ext>
            </a:extLst>
          </p:cNvPr>
          <p:cNvSpPr txBox="1"/>
          <p:nvPr/>
        </p:nvSpPr>
        <p:spPr>
          <a:xfrm>
            <a:off x="1766170" y="2004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800CC2-FF0B-14BA-ACF0-7722DECCE4D2}"/>
              </a:ext>
            </a:extLst>
          </p:cNvPr>
          <p:cNvSpPr txBox="1"/>
          <p:nvPr/>
        </p:nvSpPr>
        <p:spPr>
          <a:xfrm>
            <a:off x="3231715" y="3081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D468E4C-8705-B0EC-BF61-C7EA57208E1E}"/>
              </a:ext>
            </a:extLst>
          </p:cNvPr>
          <p:cNvSpPr txBox="1">
            <a:spLocks/>
          </p:cNvSpPr>
          <p:nvPr/>
        </p:nvSpPr>
        <p:spPr>
          <a:xfrm>
            <a:off x="1013441" y="1609875"/>
            <a:ext cx="8825658" cy="2677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Réalisation du module: </a:t>
            </a:r>
            <a:r>
              <a:rPr lang="fr-FR" b="1"/>
              <a:t>Gestion Chambre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55723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7CC19D9-8F8A-1CA2-3FAC-B246A5422775}"/>
              </a:ext>
            </a:extLst>
          </p:cNvPr>
          <p:cNvSpPr txBox="1"/>
          <p:nvPr/>
        </p:nvSpPr>
        <p:spPr>
          <a:xfrm>
            <a:off x="1674420" y="1270658"/>
            <a:ext cx="42276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-La gestion des chambres : </a:t>
            </a:r>
          </a:p>
          <a:p>
            <a:r>
              <a:rPr lang="fr-SN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Dans laquelle on verra le statut de tous les chambres par liste . Aussi la classe de chaque chambre (E , S , A ).</a:t>
            </a:r>
          </a:p>
          <a:p>
            <a:endParaRPr lang="fr-FR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FB1D85-89E6-7F51-6C29-7744FA19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599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6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3063F96-AB99-D804-7714-52EAA9994476}"/>
              </a:ext>
            </a:extLst>
          </p:cNvPr>
          <p:cNvSpPr txBox="1"/>
          <p:nvPr/>
        </p:nvSpPr>
        <p:spPr>
          <a:xfrm>
            <a:off x="1766170" y="2004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800CC2-FF0B-14BA-ACF0-7722DECCE4D2}"/>
              </a:ext>
            </a:extLst>
          </p:cNvPr>
          <p:cNvSpPr txBox="1"/>
          <p:nvPr/>
        </p:nvSpPr>
        <p:spPr>
          <a:xfrm>
            <a:off x="3231715" y="3081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D468E4C-8705-B0EC-BF61-C7EA57208E1E}"/>
              </a:ext>
            </a:extLst>
          </p:cNvPr>
          <p:cNvSpPr txBox="1">
            <a:spLocks/>
          </p:cNvSpPr>
          <p:nvPr/>
        </p:nvSpPr>
        <p:spPr>
          <a:xfrm>
            <a:off x="1013441" y="1609875"/>
            <a:ext cx="8825658" cy="2677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Réalisation du module: Gestion </a:t>
            </a:r>
            <a:r>
              <a:rPr lang="fr-FR" b="1" dirty="0" err="1"/>
              <a:t>Reservation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47822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DC303D8-0D85-EC99-CEC5-D99ABB58C97E}"/>
              </a:ext>
            </a:extLst>
          </p:cNvPr>
          <p:cNvSpPr txBox="1"/>
          <p:nvPr/>
        </p:nvSpPr>
        <p:spPr>
          <a:xfrm>
            <a:off x="2030681" y="2078181"/>
            <a:ext cx="27788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-La gestion des  réservations </a:t>
            </a:r>
            <a:r>
              <a:rPr lang="fr-S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r>
              <a:rPr lang="fr-S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Ici on verra la liste des réservations , on pourra en ajouter une et en annuler une également.</a:t>
            </a:r>
          </a:p>
          <a:p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F3A107-7C8A-4169-EB79-3C8B4434C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935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E8FD853-3B6F-6B97-B0A0-0A026452BCCA}"/>
              </a:ext>
            </a:extLst>
          </p:cNvPr>
          <p:cNvSpPr txBox="1"/>
          <p:nvPr/>
        </p:nvSpPr>
        <p:spPr>
          <a:xfrm>
            <a:off x="1342527" y="2078183"/>
            <a:ext cx="3168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De là on Pourra ajouter une réservation a partir d’un formulaire 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F13E44-6B69-5CBC-3DFD-C747B3E80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763" y="0"/>
            <a:ext cx="3168981" cy="6858000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6DEB7A0-DA11-1E2A-57BD-9111CE84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44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3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544872-59AA-5BC0-0B7F-786C14F9B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207" y="2271561"/>
            <a:ext cx="8825658" cy="1610669"/>
          </a:xfrm>
        </p:spPr>
        <p:txBody>
          <a:bodyPr/>
          <a:lstStyle/>
          <a:p>
            <a:r>
              <a:rPr lang="fr-FR" dirty="0"/>
              <a:t>Installation de flutter</a:t>
            </a:r>
          </a:p>
        </p:txBody>
      </p:sp>
    </p:spTree>
    <p:extLst>
      <p:ext uri="{BB962C8B-B14F-4D97-AF65-F5344CB8AC3E}">
        <p14:creationId xmlns:p14="http://schemas.microsoft.com/office/powerpoint/2010/main" val="897199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3063F96-AB99-D804-7714-52EAA9994476}"/>
              </a:ext>
            </a:extLst>
          </p:cNvPr>
          <p:cNvSpPr txBox="1"/>
          <p:nvPr/>
        </p:nvSpPr>
        <p:spPr>
          <a:xfrm>
            <a:off x="1766170" y="2004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800CC2-FF0B-14BA-ACF0-7722DECCE4D2}"/>
              </a:ext>
            </a:extLst>
          </p:cNvPr>
          <p:cNvSpPr txBox="1"/>
          <p:nvPr/>
        </p:nvSpPr>
        <p:spPr>
          <a:xfrm>
            <a:off x="3231715" y="3081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D468E4C-8705-B0EC-BF61-C7EA57208E1E}"/>
              </a:ext>
            </a:extLst>
          </p:cNvPr>
          <p:cNvSpPr txBox="1">
            <a:spLocks/>
          </p:cNvSpPr>
          <p:nvPr/>
        </p:nvSpPr>
        <p:spPr>
          <a:xfrm>
            <a:off x="1013441" y="1609875"/>
            <a:ext cx="8825658" cy="2677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/>
              <a:t>Réalisation du module: Gestion Facture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DC29344-ABC4-10E0-CA49-459608CD11BD}"/>
              </a:ext>
            </a:extLst>
          </p:cNvPr>
          <p:cNvSpPr txBox="1"/>
          <p:nvPr/>
        </p:nvSpPr>
        <p:spPr>
          <a:xfrm>
            <a:off x="5686816" y="487262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7074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D700F-2118-916E-885C-B9F6153F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791" y="0"/>
            <a:ext cx="3571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16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7A773-9607-C15C-1EE8-2C3DE76C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35382D-2C48-B7B6-9B5F-E81089CCF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résumé , on peut dire qu’on a eu a implémenter les interfaces des différents modules . La base de données n’y est pas intégrée a cause des erreurs rencontrées lors de l’ajout de cette dernière. </a:t>
            </a:r>
          </a:p>
        </p:txBody>
      </p:sp>
    </p:spTree>
    <p:extLst>
      <p:ext uri="{BB962C8B-B14F-4D97-AF65-F5344CB8AC3E}">
        <p14:creationId xmlns:p14="http://schemas.microsoft.com/office/powerpoint/2010/main" val="37800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028A9-78DA-9021-216A-05C92E4C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 Flutter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318B75-E4FE-E67A-E4C1-DE363C5C3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27" y="3013200"/>
            <a:ext cx="10799545" cy="2781701"/>
          </a:xfrm>
        </p:spPr>
        <p:txBody>
          <a:bodyPr>
            <a:normAutofit/>
          </a:bodyPr>
          <a:lstStyle/>
          <a:p>
            <a:pPr algn="l"/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Nous avons donc installé pas mal de choses mais toujours pas le SDK de Flutter. </a:t>
            </a:r>
            <a:b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</a:br>
            <a:endParaRPr lang="fr-FR" sz="2800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Rendons nous donc sur la 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page magique de flutter dev</a:t>
            </a:r>
          </a:p>
        </p:txBody>
      </p:sp>
    </p:spTree>
    <p:extLst>
      <p:ext uri="{BB962C8B-B14F-4D97-AF65-F5344CB8AC3E}">
        <p14:creationId xmlns:p14="http://schemas.microsoft.com/office/powerpoint/2010/main" val="363532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C1BA1DF-F211-0DD6-E888-412047DA0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35" r="1316" b="6947"/>
          <a:stretch/>
        </p:blipFill>
        <p:spPr>
          <a:xfrm>
            <a:off x="264694" y="89181"/>
            <a:ext cx="11662611" cy="525284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15D14AF-AAE4-5D7A-D3FA-4865CA7ACEE5}"/>
              </a:ext>
            </a:extLst>
          </p:cNvPr>
          <p:cNvSpPr txBox="1"/>
          <p:nvPr/>
        </p:nvSpPr>
        <p:spPr>
          <a:xfrm>
            <a:off x="499711" y="5342021"/>
            <a:ext cx="1142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puis cliquons sur le </a:t>
            </a:r>
            <a:r>
              <a:rPr lang="fr-FR" sz="2800" b="1" dirty="0" err="1">
                <a:solidFill>
                  <a:srgbClr val="1C1D1F"/>
                </a:solidFill>
                <a:latin typeface="udemy sans"/>
              </a:rPr>
              <a:t>G</a:t>
            </a:r>
            <a:r>
              <a:rPr lang="fr-FR" sz="2800" b="1" i="0" dirty="0" err="1">
                <a:solidFill>
                  <a:srgbClr val="1C1D1F"/>
                </a:solidFill>
                <a:effectLst/>
                <a:latin typeface="udemy sans"/>
              </a:rPr>
              <a:t>et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 </a:t>
            </a:r>
            <a:r>
              <a:rPr lang="fr-FR" sz="2800" b="1" i="0" dirty="0" err="1">
                <a:solidFill>
                  <a:srgbClr val="1C1D1F"/>
                </a:solidFill>
                <a:effectLst/>
                <a:latin typeface="udemy sans"/>
              </a:rPr>
              <a:t>started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, vous aurez </a:t>
            </a: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ainsi la possibilité de choisir votre système d'exploitation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. Nous allons ici faire un setup général qui conviendra à tous, car nous avons déjà installé des éléments spécifiques.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06633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994F6-7E9D-6FCE-4A34-398584E9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Téléchargement de Flutter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FB32BC-C99E-EB58-788E-037542CB9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44" y="2401368"/>
            <a:ext cx="10634351" cy="3999431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Une fois que vous avez bien choisi votre système d'exploitation, nous pouvons ainsi télécharger "Enfin" ce fameux SDK de Flutter, cliquez donc sur le bouton et laissez le se télécharger.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Pour Windows: 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Dézippez le et placez le dossier dézippé à l'endroit de votre choix.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Pour Mac: 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le dossier devrait se défi-per automatiquement, placez le ensuite à l'endroit de votre choix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800" b="1" i="0" dirty="0">
                <a:solidFill>
                  <a:srgbClr val="1C1D1F"/>
                </a:solidFill>
                <a:effectLst/>
                <a:latin typeface="udemy sans"/>
              </a:rPr>
              <a:t>Pour Linux: 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le fichier sera lui aussi dézippé, vous n'aurez </a:t>
            </a:r>
            <a:r>
              <a:rPr lang="fr-FR" sz="2800" dirty="0">
                <a:solidFill>
                  <a:srgbClr val="1C1D1F"/>
                </a:solidFill>
                <a:latin typeface="udemy sans"/>
              </a:rPr>
              <a:t>plus qu'a le déplacer.</a:t>
            </a:r>
          </a:p>
        </p:txBody>
      </p:sp>
    </p:spTree>
    <p:extLst>
      <p:ext uri="{BB962C8B-B14F-4D97-AF65-F5344CB8AC3E}">
        <p14:creationId xmlns:p14="http://schemas.microsoft.com/office/powerpoint/2010/main" val="195744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028A9-78DA-9021-216A-05C92E4C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 d’Android Studio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318B75-E4FE-E67A-E4C1-DE363C5C3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240" y="2810328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>
                <a:solidFill>
                  <a:srgbClr val="1C1D1F"/>
                </a:solidFill>
                <a:latin typeface="udemy sans"/>
              </a:rPr>
              <a:t>C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e sera l'IDE que nous allons utiliser durant notre projet. Bien évidemment, rien ne vous interdit d'utiliser un autre éditeur, mais l'installation de ce dernier est obligatoire pour pouvoir lancer Flutter</a:t>
            </a:r>
          </a:p>
          <a:p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Allez donc sur votre navigateur préféré et tapez Android Studio. Vous arriverez sur </a:t>
            </a:r>
            <a:r>
              <a:rPr lang="fr-FR" sz="2800" b="0" i="0" dirty="0" err="1">
                <a:solidFill>
                  <a:srgbClr val="1C1D1F"/>
                </a:solidFill>
                <a:effectLst/>
                <a:latin typeface="udemy sans"/>
              </a:rPr>
              <a:t>developper</a:t>
            </a:r>
            <a:r>
              <a:rPr lang="fr-FR" sz="2800" b="0" i="0" dirty="0">
                <a:solidFill>
                  <a:srgbClr val="1C1D1F"/>
                </a:solidFill>
                <a:effectLst/>
                <a:latin typeface="udemy sans"/>
              </a:rPr>
              <a:t> Android com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35245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1DE833-8C1C-8997-44A5-896BAF699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7"/>
          <a:stretch/>
        </p:blipFill>
        <p:spPr>
          <a:xfrm>
            <a:off x="544285" y="500514"/>
            <a:ext cx="11103429" cy="57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0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85D34-DCAA-66FB-7AA1-76AC96AB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 d’Android Studio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43CE4C-D865-FD4C-45F7-7060B7302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" y="2603500"/>
            <a:ext cx="10866921" cy="3416300"/>
          </a:xfrm>
        </p:spPr>
        <p:txBody>
          <a:bodyPr>
            <a:normAutofit fontScale="92500"/>
          </a:bodyPr>
          <a:lstStyle/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cliquez sur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download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 et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installez le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Suivez pas à pas les étapes d'installation. C'est tout simple, il suffit de suivre les étapes de l'installateur.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Une fois Android Studio installé,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lancez le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.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Comparé à l'image ci-dessous,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l'option </a:t>
            </a:r>
            <a:r>
              <a:rPr lang="fr-FR" sz="2400" b="1" i="0" dirty="0" err="1">
                <a:solidFill>
                  <a:srgbClr val="1C1D1F"/>
                </a:solidFill>
                <a:effectLst/>
                <a:latin typeface="udemy sans"/>
              </a:rPr>
              <a:t>Create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 New Flutter Project ne devrait pas y figurer.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Comme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Flutter n'est pas configuré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, nous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devrons installer les extensions flutter et Dart.</a:t>
            </a:r>
          </a:p>
          <a:p>
            <a:pPr algn="l"/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Lancez donc Android Studio et </a:t>
            </a:r>
            <a:r>
              <a:rPr lang="fr-FR" sz="2400" b="1" i="0" dirty="0">
                <a:solidFill>
                  <a:srgbClr val="1C1D1F"/>
                </a:solidFill>
                <a:effectLst/>
                <a:latin typeface="udemy sans"/>
              </a:rPr>
              <a:t>allez dans préférences </a:t>
            </a:r>
            <a:r>
              <a:rPr lang="fr-FR" sz="2400" b="0" i="0" dirty="0">
                <a:solidFill>
                  <a:srgbClr val="1C1D1F"/>
                </a:solidFill>
                <a:effectLst/>
                <a:latin typeface="udemy sans"/>
              </a:rPr>
              <a:t>comme indiqué sur l'image:</a:t>
            </a:r>
          </a:p>
        </p:txBody>
      </p:sp>
    </p:spTree>
    <p:extLst>
      <p:ext uri="{BB962C8B-B14F-4D97-AF65-F5344CB8AC3E}">
        <p14:creationId xmlns:p14="http://schemas.microsoft.com/office/powerpoint/2010/main" val="109257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Type de bois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ype de bois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ype de bois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{E69DA377-D59C-744E-A9B0-09CE2CE76817}tf10001070</Template>
  <TotalTime>1023</TotalTime>
  <Words>932</Words>
  <Application>Microsoft Macintosh PowerPoint</Application>
  <PresentationFormat>Grand écran</PresentationFormat>
  <Paragraphs>73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Century Gothic</vt:lpstr>
      <vt:lpstr>Rockwell</vt:lpstr>
      <vt:lpstr>Rockwell Condensed</vt:lpstr>
      <vt:lpstr>Rockwell Extra Bold</vt:lpstr>
      <vt:lpstr>Times New Roman</vt:lpstr>
      <vt:lpstr>udemy sans</vt:lpstr>
      <vt:lpstr>Wingdings</vt:lpstr>
      <vt:lpstr>Wingdings 3</vt:lpstr>
      <vt:lpstr>Type de bois</vt:lpstr>
      <vt:lpstr>APPLICATION  DE GESTION HOTELIERE</vt:lpstr>
      <vt:lpstr>RESUME DE LA SEMAINE DU 30 JANVIER  AU 5 FEVRIER</vt:lpstr>
      <vt:lpstr>Installation de flutter</vt:lpstr>
      <vt:lpstr>Ajout de Flutter</vt:lpstr>
      <vt:lpstr>Présentation PowerPoint</vt:lpstr>
      <vt:lpstr>Téléchargement de Flutter</vt:lpstr>
      <vt:lpstr>Installation d’Android Studio</vt:lpstr>
      <vt:lpstr>Présentation PowerPoint</vt:lpstr>
      <vt:lpstr>Installation d’Android Studio</vt:lpstr>
      <vt:lpstr>Présentation PowerPoint</vt:lpstr>
      <vt:lpstr>Présentation PowerPoint</vt:lpstr>
      <vt:lpstr>Présentation PowerPoint</vt:lpstr>
      <vt:lpstr>     Utilisation de VS CODE </vt:lpstr>
      <vt:lpstr>Présentation PowerPoint</vt:lpstr>
      <vt:lpstr>Mise à jour du chemin PATH (Windows)</vt:lpstr>
      <vt:lpstr>Lancement de notre application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Name</dc:title>
  <dc:creator>aminata DEME</dc:creator>
  <cp:lastModifiedBy>Alassane Gueye</cp:lastModifiedBy>
  <cp:revision>17</cp:revision>
  <dcterms:created xsi:type="dcterms:W3CDTF">2023-02-04T23:38:40Z</dcterms:created>
  <dcterms:modified xsi:type="dcterms:W3CDTF">2023-03-21T14:35:19Z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